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6"/>
  </p:notesMasterIdLst>
  <p:sldIdLst>
    <p:sldId id="281" r:id="rId2"/>
    <p:sldId id="256" r:id="rId3"/>
    <p:sldId id="264" r:id="rId4"/>
    <p:sldId id="265" r:id="rId5"/>
    <p:sldId id="259" r:id="rId6"/>
    <p:sldId id="270" r:id="rId7"/>
    <p:sldId id="271" r:id="rId8"/>
    <p:sldId id="272" r:id="rId9"/>
    <p:sldId id="273" r:id="rId10"/>
    <p:sldId id="260" r:id="rId11"/>
    <p:sldId id="261" r:id="rId12"/>
    <p:sldId id="262" r:id="rId13"/>
    <p:sldId id="274" r:id="rId14"/>
    <p:sldId id="263" r:id="rId15"/>
    <p:sldId id="275" r:id="rId16"/>
    <p:sldId id="276" r:id="rId17"/>
    <p:sldId id="266" r:id="rId18"/>
    <p:sldId id="277" r:id="rId19"/>
    <p:sldId id="267" r:id="rId20"/>
    <p:sldId id="269" r:id="rId21"/>
    <p:sldId id="278" r:id="rId22"/>
    <p:sldId id="268" r:id="rId23"/>
    <p:sldId id="279" r:id="rId24"/>
    <p:sldId id="280" r:id="rId2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3B7"/>
    <a:srgbClr val="341278"/>
    <a:srgbClr val="0BE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B920B7-B99C-420C-886A-4E9BF83DF3BA}" type="datetimeFigureOut">
              <a:rPr lang="fa-IR" smtClean="0"/>
              <a:t>01/05/1445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06BFD1D-FA2C-49D5-8B1D-CBDEE050CCC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15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FD1D-FA2C-49D5-8B1D-CBDEE050CCCF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01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>
                <a:solidFill>
                  <a:srgbClr val="34127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426251-4C84-4C66-98A4-673FECF7DFC6}" type="datetime8">
              <a:rPr lang="fa-IR" smtClean="0"/>
              <a:t>13 نوامبر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40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7505"/>
            <a:ext cx="10515600" cy="1325563"/>
          </a:xfrm>
        </p:spPr>
        <p:txBody>
          <a:bodyPr/>
          <a:lstStyle>
            <a:lvl1pPr>
              <a:defRPr>
                <a:solidFill>
                  <a:srgbClr val="34127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21A137-3308-4A31-BA20-5F6EEF2FC4D9}" type="datetime8">
              <a:rPr lang="fa-IR" smtClean="0"/>
              <a:t>13 نوامبر 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566" y="104504"/>
            <a:ext cx="11965576" cy="112340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66" y="1332412"/>
            <a:ext cx="11965576" cy="5421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48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FFFF00"/>
                </a:solidFill>
              </a:defRPr>
            </a:lvl1pPr>
          </a:lstStyle>
          <a:p>
            <a:fld id="{982C2302-2F6A-46BA-A493-7EF5E80C95D5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30389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2"/>
          </a:solidFill>
          <a:latin typeface="+mj-lt"/>
          <a:ea typeface="+mj-ea"/>
          <a:cs typeface="B Nazanin" panose="00000400000000000000" pitchFamily="2" charset="-78"/>
        </a:defRPr>
      </a:lvl1pPr>
    </p:titleStyle>
    <p:bodyStyle>
      <a:lvl1pPr marL="228600" indent="-228600" algn="just" defTabSz="914400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v"/>
        <a:defRPr sz="2800" b="1" kern="1200">
          <a:solidFill>
            <a:srgbClr val="FFFF00"/>
          </a:solidFill>
          <a:latin typeface="+mn-lt"/>
          <a:ea typeface="+mn-ea"/>
          <a:cs typeface="B Nazanin" panose="00000400000000000000" pitchFamily="2" charset="-78"/>
        </a:defRPr>
      </a:lvl1pPr>
      <a:lvl2pPr marL="685800" indent="-228600" algn="just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v"/>
        <a:defRPr sz="2400" b="1" kern="1200">
          <a:solidFill>
            <a:srgbClr val="FFFF00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just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v"/>
        <a:defRPr sz="2000" b="1" kern="1200">
          <a:solidFill>
            <a:srgbClr val="FFFF00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just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v"/>
        <a:defRPr sz="1800" b="1" kern="1200">
          <a:solidFill>
            <a:srgbClr val="FFFF00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just" defTabSz="914400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v"/>
        <a:defRPr sz="1800" b="1" kern="1200">
          <a:solidFill>
            <a:srgbClr val="FFFF00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17785"/>
            <a:ext cx="12192000" cy="3868615"/>
          </a:xfrm>
        </p:spPr>
        <p:txBody>
          <a:bodyPr>
            <a:normAutofit/>
          </a:bodyPr>
          <a:lstStyle/>
          <a:p>
            <a:r>
              <a:rPr lang="fa-IR" sz="11500" dirty="0">
                <a:solidFill>
                  <a:srgbClr val="FFFF00"/>
                </a:solidFill>
                <a:latin typeface="110_Besmellah_1(MRT)" pitchFamily="2" charset="0"/>
                <a:cs typeface="B Nazanin" panose="00000400000000000000" pitchFamily="2" charset="-78"/>
              </a:rPr>
              <a:t>بسم‌الله الرحمن الرحیم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471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20" y="357505"/>
            <a:ext cx="10520680" cy="902335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a-IR" sz="4000" dirty="0">
                <a:cs typeface="B Nazanin" panose="00000400000000000000" pitchFamily="2" charset="-78"/>
              </a:rPr>
              <a:t>انواع سلول‌های لنفوییدی تولید کننده سایتوکاین:</a:t>
            </a:r>
            <a:endParaRPr lang="fa-IR" sz="4000" b="1" dirty="0">
              <a:solidFill>
                <a:srgbClr val="341278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10</a:t>
            </a:fld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830" y="1400017"/>
            <a:ext cx="5132274" cy="4952126"/>
          </a:xfrm>
        </p:spPr>
      </p:pic>
      <p:sp>
        <p:nvSpPr>
          <p:cNvPr id="6" name="TextBox 5"/>
          <p:cNvSpPr txBox="1"/>
          <p:nvPr/>
        </p:nvSpPr>
        <p:spPr>
          <a:xfrm>
            <a:off x="3516830" y="6352143"/>
            <a:ext cx="48691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Cytokine producing innate lymphoid cell subsets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2247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lnSpc>
                <a:spcPct val="100000"/>
              </a:lnSpc>
            </a:pPr>
            <a:r>
              <a:rPr lang="fa-IR" sz="4000">
                <a:cs typeface="B Nazanin" panose="00000400000000000000" pitchFamily="2" charset="-78"/>
              </a:rPr>
              <a:t>انواع سلول‌های لنفوییدی تولید کننده سایتوکاین:</a:t>
            </a:r>
            <a:endParaRPr lang="fa-IR" sz="4000" b="1" dirty="0">
              <a:solidFill>
                <a:srgbClr val="341278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r">
              <a:lnSpc>
                <a:spcPct val="150000"/>
              </a:lnSpc>
            </a:pPr>
            <a:r>
              <a:rPr lang="fa-IR" dirty="0"/>
              <a:t>سلول‌های </a:t>
            </a:r>
            <a:r>
              <a:rPr lang="en-US" dirty="0"/>
              <a:t> ILC1 </a:t>
            </a:r>
            <a:r>
              <a:rPr lang="fa-IR" dirty="0"/>
              <a:t>و </a:t>
            </a:r>
            <a:r>
              <a:rPr lang="en-US" dirty="0"/>
              <a:t> Th1 </a:t>
            </a:r>
            <a:r>
              <a:rPr lang="fa-IR" dirty="0"/>
              <a:t>به پاتوژن های داخل سلولی مانند ویروس‌ها و تومورها واکنش نشان می دهند. و پاسخ‌های نوع یک سیستم ایمنی را تشکیل می‌دهند.</a:t>
            </a:r>
          </a:p>
          <a:p>
            <a:pPr algn="r">
              <a:lnSpc>
                <a:spcPct val="150000"/>
              </a:lnSpc>
            </a:pPr>
            <a:r>
              <a:rPr lang="fa-IR" dirty="0"/>
              <a:t>سلول های </a:t>
            </a:r>
            <a:r>
              <a:rPr lang="en-US" dirty="0"/>
              <a:t>ILC2 </a:t>
            </a:r>
            <a:r>
              <a:rPr lang="fa-IR" dirty="0"/>
              <a:t>و </a:t>
            </a:r>
            <a:r>
              <a:rPr lang="en-US" dirty="0"/>
              <a:t>Th2 </a:t>
            </a:r>
            <a:r>
              <a:rPr lang="fa-IR" dirty="0"/>
              <a:t>به انگل ها و آلرژن های خارج سلولی بزرگ پاسخ می دهند.و تشکیل پاسخ‌های نوع دو سیستم ایمنی را می‌دهند.</a:t>
            </a:r>
          </a:p>
          <a:p>
            <a:pPr algn="r">
              <a:lnSpc>
                <a:spcPct val="150000"/>
              </a:lnSpc>
            </a:pPr>
            <a:r>
              <a:rPr lang="fa-IR" dirty="0"/>
              <a:t>سلول های </a:t>
            </a:r>
            <a:r>
              <a:rPr lang="en-US" dirty="0"/>
              <a:t>ILC3 </a:t>
            </a:r>
            <a:r>
              <a:rPr lang="fa-IR" dirty="0"/>
              <a:t>و </a:t>
            </a:r>
            <a:r>
              <a:rPr lang="en-US" dirty="0"/>
              <a:t>Th17 </a:t>
            </a:r>
            <a:r>
              <a:rPr lang="fa-IR" dirty="0"/>
              <a:t>به میکروب های خارج سلولی مانندباکتری ها و قارچ هاپاسخ می‌دهند.و تشکیل پاسخ‌های نوع سه سیستم ایمنی را می‌دهند.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600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16" y="410368"/>
            <a:ext cx="10515600" cy="1325563"/>
          </a:xfrm>
        </p:spPr>
        <p:txBody>
          <a:bodyPr>
            <a:normAutofit/>
          </a:bodyPr>
          <a:lstStyle/>
          <a:p>
            <a:r>
              <a:rPr lang="fa-IR" sz="4000" dirty="0">
                <a:cs typeface="B Nazanin" panose="00000400000000000000" pitchFamily="2" charset="-78"/>
              </a:rPr>
              <a:t>عملکرد‌های سلول‌های لنفوییدی تولید کننده سایتوکاین:</a:t>
            </a:r>
            <a:endParaRPr lang="fa-IR" sz="4000" b="1" dirty="0">
              <a:solidFill>
                <a:srgbClr val="341278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r">
              <a:lnSpc>
                <a:spcPct val="150000"/>
              </a:lnSpc>
            </a:pPr>
            <a:r>
              <a:rPr lang="en-US" dirty="0"/>
              <a:t>ILC 1</a:t>
            </a:r>
            <a:r>
              <a:rPr lang="fa-IR" dirty="0"/>
              <a:t> و </a:t>
            </a:r>
            <a:r>
              <a:rPr lang="en-US" dirty="0"/>
              <a:t>NK </a:t>
            </a:r>
            <a:r>
              <a:rPr lang="fa-IR" dirty="0"/>
              <a:t> :</a:t>
            </a:r>
          </a:p>
          <a:p>
            <a:pPr>
              <a:lnSpc>
                <a:spcPct val="150000"/>
              </a:lnSpc>
            </a:pPr>
            <a:r>
              <a:rPr lang="en-US" dirty="0"/>
              <a:t>ILC 1 </a:t>
            </a:r>
            <a:r>
              <a:rPr lang="fa-IR" dirty="0"/>
              <a:t>ها در بافت‌های مرتبط با مخاط از منابع اصلی اولیه تولید</a:t>
            </a:r>
            <a:r>
              <a:rPr lang="en-US" dirty="0"/>
              <a:t>IFN-</a:t>
            </a:r>
            <a:r>
              <a:rPr lang="el-GR" dirty="0"/>
              <a:t>γ</a:t>
            </a:r>
            <a:r>
              <a:rPr lang="fa-IR" dirty="0"/>
              <a:t> در عفونت‌های ناشی از باکتری‌های داخل سلولی و عفونت تک‌یاخته‌ها می‌باشند ودرفرایند هموستاز بافتی و فرایند متابولیک نقش دارند.</a:t>
            </a:r>
          </a:p>
          <a:p>
            <a:pPr algn="r">
              <a:lnSpc>
                <a:spcPct val="150000"/>
              </a:lnSpc>
            </a:pPr>
            <a:r>
              <a:rPr lang="fa-IR" dirty="0"/>
              <a:t>سلول </a:t>
            </a:r>
            <a:r>
              <a:rPr lang="en-US" dirty="0"/>
              <a:t>NK</a:t>
            </a:r>
            <a:r>
              <a:rPr lang="fa-IR" dirty="0"/>
              <a:t> به واسطه‌ی بیان بالای پرفورین و گرآنزیم سلول سایتو‌توکسیک اختصاصی هستند که در خون گردش می‌کنند.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53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en-US" dirty="0"/>
              <a:t>ILC 1</a:t>
            </a:r>
            <a:r>
              <a:rPr lang="fa-IR" dirty="0"/>
              <a:t> و</a:t>
            </a:r>
            <a:r>
              <a:rPr lang="en-US" dirty="0"/>
              <a:t>NK </a:t>
            </a:r>
            <a:r>
              <a:rPr lang="fa-IR" dirty="0"/>
              <a:t> :</a:t>
            </a:r>
          </a:p>
          <a:p>
            <a:pPr>
              <a:lnSpc>
                <a:spcPct val="150000"/>
              </a:lnSpc>
            </a:pPr>
            <a:r>
              <a:rPr lang="fa-IR" dirty="0"/>
              <a:t>با شروع چاقی، محیط التهابی به وجود می‌آید.که در آن سلول‌های </a:t>
            </a:r>
            <a:r>
              <a:rPr lang="en-US" dirty="0"/>
              <a:t>ILC1/NK </a:t>
            </a:r>
            <a:r>
              <a:rPr lang="fa-IR" dirty="0"/>
              <a:t>تولیدکننده </a:t>
            </a:r>
            <a:r>
              <a:rPr lang="en-US" dirty="0"/>
              <a:t>IFN-g </a:t>
            </a:r>
            <a:r>
              <a:rPr lang="fa-IR" dirty="0"/>
              <a:t> دربافت چربی احشایی تجمع می‌یابند و با تولید ماکروفاژهای التهاب‌زای </a:t>
            </a:r>
            <a:r>
              <a:rPr lang="en-US" dirty="0"/>
              <a:t>M1 </a:t>
            </a:r>
            <a:r>
              <a:rPr lang="fa-IR" dirty="0"/>
              <a:t>  مقاومت به انسولین را تقویت می‌کنند.</a:t>
            </a:r>
          </a:p>
          <a:p>
            <a:pPr algn="r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41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547"/>
            <a:ext cx="10515600" cy="1325563"/>
          </a:xfrm>
        </p:spPr>
        <p:txBody>
          <a:bodyPr>
            <a:normAutofit/>
          </a:bodyPr>
          <a:lstStyle/>
          <a:p>
            <a:r>
              <a:rPr lang="fa-IR" sz="4000" dirty="0">
                <a:cs typeface="B Nazanin" panose="00000400000000000000" pitchFamily="2" charset="-78"/>
              </a:rPr>
              <a:t>عملکرد‌های سلول‌های لنفوییدی تولید کننده سایتوکاین:</a:t>
            </a:r>
            <a:endParaRPr lang="fa-IR" sz="4000" b="1" dirty="0">
              <a:solidFill>
                <a:srgbClr val="341278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9477"/>
            <a:ext cx="10515600" cy="4951997"/>
          </a:xfrm>
        </p:spPr>
        <p:txBody>
          <a:bodyPr anchor="ctr">
            <a:noAutofit/>
          </a:bodyPr>
          <a:lstStyle/>
          <a:p>
            <a:pPr algn="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FF00"/>
                </a:solidFill>
              </a:rPr>
              <a:t>ILC 2</a:t>
            </a:r>
            <a:r>
              <a:rPr lang="fa-IR" sz="2400" b="1" dirty="0">
                <a:solidFill>
                  <a:srgbClr val="FFFF00"/>
                </a:solidFill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ILC 2</a:t>
            </a:r>
            <a:r>
              <a:rPr lang="fa-IR" sz="2400" dirty="0"/>
              <a:t>ها با ظرفیت آن‌ها برای تولید سایتوکاین‌های نوع دو </a:t>
            </a:r>
            <a:r>
              <a:rPr lang="en-US" sz="2400" dirty="0"/>
              <a:t>IL-4، IL-5، </a:t>
            </a:r>
            <a:r>
              <a:rPr lang="fa-IR" sz="2400" dirty="0"/>
              <a:t>و </a:t>
            </a:r>
            <a:r>
              <a:rPr lang="en-US" sz="2400" dirty="0"/>
              <a:t>IL-13 </a:t>
            </a:r>
            <a:r>
              <a:rPr lang="fa-IR" sz="2400" dirty="0"/>
              <a:t>تعریف می شوند.آن‌ها به سایتوکاین‌های</a:t>
            </a:r>
            <a:r>
              <a:rPr lang="en-US" sz="2400" dirty="0"/>
              <a:t>IL-25</a:t>
            </a:r>
            <a:r>
              <a:rPr lang="fa-IR" sz="2400" dirty="0"/>
              <a:t>،</a:t>
            </a:r>
            <a:r>
              <a:rPr lang="en-US" sz="2400" dirty="0"/>
              <a:t>TSLP </a:t>
            </a:r>
            <a:r>
              <a:rPr lang="fa-IR" sz="2400" dirty="0"/>
              <a:t>و </a:t>
            </a:r>
            <a:r>
              <a:rPr lang="en-US" sz="2400" dirty="0"/>
              <a:t>IL-33 </a:t>
            </a:r>
            <a:r>
              <a:rPr lang="fa-IR" sz="2400" dirty="0"/>
              <a:t> پاسخ می دهند. ودر پاسخ ایمنی به انگل‌ها نقش دارند.</a:t>
            </a:r>
          </a:p>
          <a:p>
            <a:pPr algn="r">
              <a:lnSpc>
                <a:spcPct val="150000"/>
              </a:lnSpc>
            </a:pPr>
            <a:r>
              <a:rPr lang="en-US" sz="2400" dirty="0"/>
              <a:t>ILC2</a:t>
            </a:r>
            <a:r>
              <a:rPr lang="fa-IR" sz="2400" dirty="0"/>
              <a:t> نقش مهمی در محدود کردن آسیب بافت پس از عفونت توسط تولید لیگاندهای گیرنده فاکتور رشد اپی‌تلیال مانند </a:t>
            </a:r>
            <a:r>
              <a:rPr lang="en-US" sz="2400" dirty="0"/>
              <a:t>AREG </a:t>
            </a:r>
            <a:r>
              <a:rPr lang="fa-IR" sz="2400" dirty="0"/>
              <a:t>دارند. نشان داده شده است که </a:t>
            </a:r>
            <a:r>
              <a:rPr lang="en-US" sz="2400" dirty="0"/>
              <a:t>AREG </a:t>
            </a:r>
            <a:r>
              <a:rPr lang="fa-IR" sz="2400" dirty="0"/>
              <a:t>تولید شده توسط </a:t>
            </a:r>
            <a:r>
              <a:rPr lang="en-US" sz="2400" dirty="0"/>
              <a:t>ILC2، </a:t>
            </a:r>
            <a:r>
              <a:rPr lang="fa-IR" sz="2400" dirty="0"/>
              <a:t>تکثیر و تمایز سلول های اپی‌تلیال را که برای ترمیم اپی‌تلیال به دنبال عفونت آنفولانزا مورد نیاز است، کنترل می‌کند. </a:t>
            </a:r>
            <a:endParaRPr lang="fa-IR" sz="24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019674" y="6426716"/>
            <a:ext cx="2743200" cy="365125"/>
          </a:xfrm>
        </p:spPr>
        <p:txBody>
          <a:bodyPr/>
          <a:lstStyle/>
          <a:p>
            <a:fld id="{982C2302-2F6A-46BA-A493-7EF5E80C95D5}" type="slidenum">
              <a:rPr lang="fa-IR" smtClean="0"/>
              <a:t>14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7850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ILC2</a:t>
            </a:r>
            <a:r>
              <a:rPr lang="fa-IR" dirty="0"/>
              <a:t>های پاسخ دهنده به </a:t>
            </a:r>
            <a:r>
              <a:rPr lang="en-US" dirty="0"/>
              <a:t>IL-25 </a:t>
            </a:r>
            <a:r>
              <a:rPr lang="fa-IR" dirty="0"/>
              <a:t>از </a:t>
            </a:r>
            <a:r>
              <a:rPr lang="en-US" dirty="0"/>
              <a:t>ILC2</a:t>
            </a:r>
            <a:r>
              <a:rPr lang="fa-IR" dirty="0"/>
              <a:t>های روده ای در حال استراحت در پاسخ به عفونت با کرم ها ایجاد می شوند. </a:t>
            </a:r>
            <a:r>
              <a:rPr lang="en-US" dirty="0"/>
              <a:t>ILC2</a:t>
            </a:r>
            <a:r>
              <a:rPr lang="fa-IR" dirty="0"/>
              <a:t>های پاسخگو به </a:t>
            </a:r>
            <a:r>
              <a:rPr lang="en-US" dirty="0"/>
              <a:t>IL-25 </a:t>
            </a:r>
            <a:r>
              <a:rPr lang="fa-IR" dirty="0"/>
              <a:t>در جریان خون گردش می‌کنند و می‌توانند به مکان‌های اثرگذار مهاجرت کنند، جایی که به محافظت از بافت‌ها پس از عفونت کمک می‌کنند</a:t>
            </a:r>
            <a:r>
              <a:rPr lang="en-US" dirty="0"/>
              <a:t>.</a:t>
            </a:r>
            <a:endParaRPr lang="fa-IR" dirty="0"/>
          </a:p>
          <a:p>
            <a:pPr>
              <a:lnSpc>
                <a:spcPct val="150000"/>
              </a:lnSpc>
            </a:pPr>
            <a:r>
              <a:rPr lang="en-US" dirty="0"/>
              <a:t> ILC2s </a:t>
            </a:r>
            <a:r>
              <a:rPr lang="fa-IR" dirty="0"/>
              <a:t>با حفظ محیط ایمنی نوع 2 که مشخصه بافت چربی افراد لاغراست، به حفظ هموستاز متابولیک کمک می کند. و همچنین در گرمازایی در شوک سرما در بافت چربی نقش دارد.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780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ILC2 </a:t>
            </a:r>
            <a:r>
              <a:rPr lang="fa-IR" dirty="0"/>
              <a:t>های تحریک شده با </a:t>
            </a:r>
            <a:r>
              <a:rPr lang="en-US" dirty="0"/>
              <a:t>IL-33 </a:t>
            </a:r>
            <a:r>
              <a:rPr lang="fa-IR" dirty="0"/>
              <a:t> در پانکراس می توانند سلول دندریتیک را برای ترشح رتینوئیک اسید، تحریک کنند. که باعث افزایش ترشح انسولین توسط سلول‌های بتا پانکراس و تنظیم گلوکز می شود.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19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en-US" dirty="0"/>
              <a:t>ILC 3 </a:t>
            </a:r>
            <a:r>
              <a:rPr lang="fa-IR" dirty="0"/>
              <a:t> :</a:t>
            </a:r>
          </a:p>
          <a:p>
            <a:pPr>
              <a:lnSpc>
                <a:spcPct val="150000"/>
              </a:lnSpc>
            </a:pPr>
            <a:r>
              <a:rPr lang="en-US" dirty="0"/>
              <a:t>ILC 3</a:t>
            </a:r>
            <a:r>
              <a:rPr lang="fa-IR" dirty="0"/>
              <a:t> ها در محل‌های مخاطی فراوان هستند و در پاسخ ایمنی ذاتی به باکتری‌های خارج سلولی و مهار کومنسال‌های روده‌ای نقش دارند.</a:t>
            </a:r>
          </a:p>
          <a:p>
            <a:pPr>
              <a:lnSpc>
                <a:spcPct val="150000"/>
              </a:lnSpc>
            </a:pPr>
            <a:r>
              <a:rPr lang="fa-IR" dirty="0"/>
              <a:t>سایتوکاین هموستاتیک غالب تولید شده توسط </a:t>
            </a:r>
            <a:r>
              <a:rPr lang="en-US" dirty="0"/>
              <a:t>ILC3 </a:t>
            </a:r>
            <a:r>
              <a:rPr lang="fa-IR" dirty="0"/>
              <a:t>ها </a:t>
            </a:r>
            <a:r>
              <a:rPr lang="en-US" dirty="0"/>
              <a:t>IL-22 </a:t>
            </a:r>
            <a:r>
              <a:rPr lang="fa-IR" dirty="0"/>
              <a:t> است که بوسیله آن هموستاز روده‌ای را حفظ کرده و تکثیر سلول‌های بنیادی روده را تقویت می کند. علاوه بر این، </a:t>
            </a:r>
            <a:r>
              <a:rPr lang="en-US" dirty="0"/>
              <a:t>ILC3 </a:t>
            </a:r>
            <a:r>
              <a:rPr lang="fa-IR" dirty="0"/>
              <a:t>ها می‌توانند پاسخ‌های سلولی تطبیقی</a:t>
            </a:r>
            <a:r>
              <a:rPr lang="en-US" dirty="0"/>
              <a:t> Th17 </a:t>
            </a:r>
            <a:r>
              <a:rPr lang="fa-IR" dirty="0"/>
              <a:t>را تنظیم کنند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89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IL-22 </a:t>
            </a:r>
            <a:r>
              <a:rPr lang="fa-IR" dirty="0"/>
              <a:t>که عمدتاً توسط </a:t>
            </a:r>
            <a:r>
              <a:rPr lang="en-US" dirty="0"/>
              <a:t>ILC3 </a:t>
            </a:r>
            <a:r>
              <a:rPr lang="fa-IR" dirty="0"/>
              <a:t>تولید می شود، سلول های اپی‌تلیال را برای بیان پپتیدهای ضد باکتریایی مانند </a:t>
            </a:r>
            <a:r>
              <a:rPr lang="en-US" dirty="0"/>
              <a:t>Reg3g </a:t>
            </a:r>
            <a:r>
              <a:rPr lang="fa-IR" dirty="0"/>
              <a:t>و </a:t>
            </a:r>
            <a:r>
              <a:rPr lang="en-US" dirty="0"/>
              <a:t>Reg3B </a:t>
            </a:r>
            <a:r>
              <a:rPr lang="fa-IR" dirty="0"/>
              <a:t>و همچنین پروتئین‌های ضد ویروسی از طریق تقویت سیگنال‌دهی اینترفرون نوع یک</a:t>
            </a:r>
            <a:r>
              <a:rPr lang="en-US" dirty="0"/>
              <a:t> </a:t>
            </a:r>
            <a:r>
              <a:rPr lang="fa-IR" dirty="0"/>
              <a:t>تحریک می‌کند.</a:t>
            </a:r>
          </a:p>
          <a:p>
            <a:pPr>
              <a:lnSpc>
                <a:spcPct val="150000"/>
              </a:lnSpc>
            </a:pPr>
            <a:r>
              <a:rPr lang="fa-IR" dirty="0"/>
              <a:t>در حالی که فقدان اصلی </a:t>
            </a:r>
            <a:r>
              <a:rPr lang="en-US" dirty="0"/>
              <a:t>IL-22 </a:t>
            </a:r>
            <a:r>
              <a:rPr lang="fa-IR" dirty="0"/>
              <a:t> باعث افزایش ابتلا به سرطان روده بزرگ ناشی از التهاب می‌شود. اثر تقویت کننده تکثیر </a:t>
            </a:r>
            <a:r>
              <a:rPr lang="en-US" dirty="0"/>
              <a:t>IL-22 </a:t>
            </a:r>
            <a:r>
              <a:rPr lang="fa-IR" dirty="0"/>
              <a:t> بر سلول‌های اپی‌تلیال نیز می تواند پیشرفت سرطان روده بزرگ را حفظ کند.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892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/>
              <a:t>عملکرد‌های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en-US" dirty="0"/>
              <a:t>LTI </a:t>
            </a:r>
            <a:r>
              <a:rPr lang="fa-IR" dirty="0"/>
              <a:t> :</a:t>
            </a:r>
          </a:p>
          <a:p>
            <a:pPr>
              <a:lnSpc>
                <a:spcPct val="150000"/>
              </a:lnSpc>
            </a:pPr>
            <a:r>
              <a:rPr lang="fa-IR" dirty="0"/>
              <a:t>سلول‌های </a:t>
            </a:r>
            <a:r>
              <a:rPr lang="en-US" dirty="0"/>
              <a:t> LTI</a:t>
            </a:r>
            <a:r>
              <a:rPr lang="fa-IR" dirty="0"/>
              <a:t>برای تشکیل غدد لنفاوی ثانویه و پلاک‌های پیر در طول رشد جنینی، از طریق تولید لنفوتوکسین‌های آلفا و بتا، حیاتی هستند.این  لنفوتوکسین‌ها سلول‌های استرومایی را در نواحی مختلف اندام‌های لنفاوی ثانویه در حال تکامل،به منظور تولید کموکاین‌هایی که به سازماندهی ساختار  اندام‌های لنفاوی کمک می‌کنند، تحریک می‌کند.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31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151" y="407962"/>
            <a:ext cx="11746523" cy="3194075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rtl="0">
              <a:lnSpc>
                <a:spcPct val="150000"/>
              </a:lnSpc>
            </a:pPr>
            <a:r>
              <a:rPr lang="fa-IR" sz="6600" b="1" dirty="0">
                <a:solidFill>
                  <a:schemeClr val="bg1"/>
                </a:solidFill>
                <a:cs typeface="B Nazanin" panose="00000400000000000000" pitchFamily="2" charset="-78"/>
              </a:rPr>
              <a:t>لنفوسیت‌های ایمنی ذاتی</a:t>
            </a:r>
            <a:br>
              <a:rPr lang="fa-IR" sz="6600" b="1" dirty="0">
                <a:solidFill>
                  <a:schemeClr val="bg1"/>
                </a:solidFill>
                <a:cs typeface="B Nazanin" panose="00000400000000000000" pitchFamily="2" charset="-78"/>
              </a:rPr>
            </a:br>
            <a:r>
              <a:rPr lang="en-US" sz="6600" b="1" dirty="0">
                <a:solidFill>
                  <a:schemeClr val="bg1"/>
                </a:solidFill>
                <a:cs typeface="B Nazanin" panose="00000400000000000000" pitchFamily="2" charset="-78"/>
              </a:rPr>
              <a:t>Innate Lymphoid Cells</a:t>
            </a:r>
            <a:endParaRPr lang="fa-IR" sz="66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468" y="3840480"/>
            <a:ext cx="10425331" cy="2391508"/>
          </a:xfr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a-IR" sz="32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کلثوم کوشکی</a:t>
            </a:r>
          </a:p>
          <a:p>
            <a:pPr>
              <a:lnSpc>
                <a:spcPct val="100000"/>
              </a:lnSpc>
            </a:pPr>
            <a:r>
              <a:rPr lang="fa-IR" sz="32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دانشجوی کارشناسی ارشد ایمونولوژی</a:t>
            </a:r>
          </a:p>
          <a:p>
            <a:pPr>
              <a:lnSpc>
                <a:spcPct val="100000"/>
              </a:lnSpc>
            </a:pPr>
            <a:r>
              <a:rPr lang="fa-IR" sz="32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دانشگاه علوم پزشکی لرستان</a:t>
            </a:r>
          </a:p>
          <a:p>
            <a:pPr>
              <a:lnSpc>
                <a:spcPct val="100000"/>
              </a:lnSpc>
            </a:pPr>
            <a:r>
              <a:rPr lang="fa-IR" sz="3200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پاییز </a:t>
            </a:r>
            <a:r>
              <a:rPr lang="fa-IR" sz="3200" b="0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1402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0892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تعامل </a:t>
            </a:r>
            <a:r>
              <a:rPr lang="en-US" dirty="0"/>
              <a:t>ILC</a:t>
            </a:r>
            <a:r>
              <a:rPr lang="fa-IR" dirty="0"/>
              <a:t> ها با سیستم عصبی: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انتقال دهنده های عصبی و نوروپپتیدها نقش مهمی در ارتباط بین سیستم عصبی و ایمنی دارند.بسیاری از نورون‌های روده‌ای نوروپپتید‌هایی شامل: نورومدین</a:t>
            </a:r>
            <a:r>
              <a:rPr lang="en-US" dirty="0"/>
              <a:t> U</a:t>
            </a:r>
            <a:r>
              <a:rPr lang="fa-IR" dirty="0"/>
              <a:t>وپپتید عروقی-روده‌ای تولید می‌کنند.هردوی این پپتید‌ها می‌توانند قویا و به سرعت </a:t>
            </a:r>
            <a:r>
              <a:rPr lang="en-US" dirty="0"/>
              <a:t>ILC 2</a:t>
            </a:r>
            <a:r>
              <a:rPr lang="fa-IR" dirty="0"/>
              <a:t> را جهت ترشح </a:t>
            </a:r>
            <a:r>
              <a:rPr lang="en-US" dirty="0"/>
              <a:t> IL-5, IL-13</a:t>
            </a:r>
            <a:r>
              <a:rPr lang="fa-IR" dirty="0"/>
              <a:t>تحریک کند. نور‌اپی‌نفرین تولید شده توسط نورون‌های سمپاتیک دقیقا برعکس این نوروپپتید‌ها عمل می‌کند.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405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تعامل </a:t>
            </a:r>
            <a:r>
              <a:rPr lang="en-US" dirty="0"/>
              <a:t>ILC </a:t>
            </a:r>
            <a:r>
              <a:rPr lang="fa-IR" dirty="0"/>
              <a:t>ها با سیستم عصبی: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سلول‌های گلیال روده‌ای که به طور نزدیکی با نورون‌هایی  روده‌ای مرتبط می‌باشند،لیگاندهایی را برای یک پذیرنده انتقال سیگنال به نام </a:t>
            </a:r>
            <a:r>
              <a:rPr lang="en-US" dirty="0"/>
              <a:t>RET</a:t>
            </a:r>
            <a:r>
              <a:rPr lang="fa-IR" dirty="0"/>
              <a:t> که برسطح </a:t>
            </a:r>
            <a:r>
              <a:rPr lang="en-US" dirty="0"/>
              <a:t>ILC3 </a:t>
            </a:r>
            <a:r>
              <a:rPr lang="fa-IR" dirty="0"/>
              <a:t>های روده‌ای بارز می‌شود،ترشح می‌کنند. </a:t>
            </a:r>
            <a:r>
              <a:rPr lang="en-US" dirty="0"/>
              <a:t>ILC3s </a:t>
            </a:r>
            <a:r>
              <a:rPr lang="fa-IR" dirty="0"/>
              <a:t>در پاسخ به لیگاندهای </a:t>
            </a:r>
            <a:r>
              <a:rPr lang="en-US" dirty="0"/>
              <a:t>RET، </a:t>
            </a:r>
            <a:r>
              <a:rPr lang="fa-IR" dirty="0"/>
              <a:t>به تولید </a:t>
            </a:r>
            <a:r>
              <a:rPr lang="en-US" dirty="0"/>
              <a:t>IL-22 </a:t>
            </a:r>
            <a:r>
              <a:rPr lang="fa-IR" dirty="0"/>
              <a:t> می‌پردازند و دفاع روده را در برابر عفونت سیتروباکتر رودنتیوم تنظیم می‌کنند.وانسجام سد اپی‌تلیال رود‌ه‌ای را افزایش می‌دهد.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688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خلاصه: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221" y="1769874"/>
            <a:ext cx="9312442" cy="449546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22</a:t>
            </a:fld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4105659" y="6354247"/>
            <a:ext cx="33699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 Innate lymphoid cell (ILC) subsets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796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منابع: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/>
              <a:t>Parallel origins and functions of T cells and ILCs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Innate Lymphoid Cells: 10 Years On</a:t>
            </a:r>
          </a:p>
          <a:p>
            <a:pPr algn="l" rtl="0">
              <a:lnSpc>
                <a:spcPct val="150000"/>
              </a:lnSpc>
            </a:pPr>
            <a:r>
              <a:rPr lang="en-US" dirty="0"/>
              <a:t>CELLULAR AND MOLECULAR IMMUNOLOGY 2022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27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3728" cy="735530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24</a:t>
            </a:fld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3031875" y="540618"/>
            <a:ext cx="68822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b="1" dirty="0">
                <a:solidFill>
                  <a:srgbClr val="341278"/>
                </a:solidFill>
                <a:cs typeface="+mj-cs"/>
              </a:rPr>
              <a:t>از حسن توجه شما سپاسگزارم</a:t>
            </a:r>
          </a:p>
        </p:txBody>
      </p:sp>
    </p:spTree>
    <p:extLst>
      <p:ext uri="{BB962C8B-B14F-4D97-AF65-F5344CB8AC3E}">
        <p14:creationId xmlns:p14="http://schemas.microsoft.com/office/powerpoint/2010/main" val="39164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341278"/>
                </a:solidFill>
                <a:cs typeface="B Nazanin" panose="00000400000000000000" pitchFamily="2" charset="-78"/>
              </a:rPr>
              <a:t>اهداف</a:t>
            </a:r>
            <a:endParaRPr lang="fa-IR" dirty="0">
              <a:solidFill>
                <a:srgbClr val="34127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آشنایی با خصوصیات کلی </a:t>
            </a:r>
            <a:r>
              <a:rPr lang="en-US" dirty="0"/>
              <a:t>ILC </a:t>
            </a:r>
            <a:r>
              <a:rPr lang="fa-IR" dirty="0"/>
              <a:t>ها </a:t>
            </a:r>
          </a:p>
          <a:p>
            <a:pPr>
              <a:lnSpc>
                <a:spcPct val="150000"/>
              </a:lnSpc>
            </a:pPr>
            <a:r>
              <a:rPr lang="fa-IR" dirty="0"/>
              <a:t>شباهت‌ها و تفات‌های آن‌ها با لنفوسیت‌های </a:t>
            </a:r>
            <a:r>
              <a:rPr lang="en-US" dirty="0"/>
              <a:t>T </a:t>
            </a:r>
            <a:endParaRPr lang="fa-IR" dirty="0"/>
          </a:p>
          <a:p>
            <a:pPr>
              <a:lnSpc>
                <a:spcPct val="150000"/>
              </a:lnSpc>
            </a:pPr>
            <a:r>
              <a:rPr lang="fa-IR" dirty="0"/>
              <a:t> انواع </a:t>
            </a:r>
            <a:r>
              <a:rPr lang="en-US" dirty="0"/>
              <a:t>ILC </a:t>
            </a:r>
            <a:r>
              <a:rPr lang="fa-IR" dirty="0"/>
              <a:t>ها و</a:t>
            </a:r>
            <a:r>
              <a:rPr lang="en-US" dirty="0"/>
              <a:t> </a:t>
            </a:r>
            <a:r>
              <a:rPr lang="fa-IR" dirty="0"/>
              <a:t>عملکرد هرکدام از آنها</a:t>
            </a:r>
          </a:p>
          <a:p>
            <a:pPr>
              <a:lnSpc>
                <a:spcPct val="150000"/>
              </a:lnSpc>
            </a:pPr>
            <a:r>
              <a:rPr lang="fa-IR" dirty="0"/>
              <a:t> تعامل با سیستم عصبی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591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104503"/>
            <a:ext cx="11965576" cy="1227909"/>
          </a:xfrm>
        </p:spPr>
        <p:txBody>
          <a:bodyPr/>
          <a:lstStyle/>
          <a:p>
            <a:r>
              <a:rPr lang="fa-IR" dirty="0">
                <a:solidFill>
                  <a:srgbClr val="341278"/>
                </a:solidFill>
                <a:cs typeface="B Nazanin" panose="00000400000000000000" pitchFamily="2" charset="-78"/>
              </a:rPr>
              <a:t>سلول‌های لنفوییدی تولید کننده سایتوکاین:</a:t>
            </a:r>
            <a:endParaRPr lang="fa-IR" dirty="0">
              <a:solidFill>
                <a:srgbClr val="34127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6" y="1477108"/>
            <a:ext cx="11965576" cy="527639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dirty="0"/>
              <a:t>سلول‌های لنفویید ذاتی </a:t>
            </a:r>
            <a:r>
              <a:rPr lang="en-US" dirty="0"/>
              <a:t>(ILCS)</a:t>
            </a:r>
            <a:r>
              <a:rPr lang="fa-IR" dirty="0"/>
              <a:t> سلول‌های ساکن بافت هستند که از طریق طیف نسبتاً وسیعی از آلارمین‌ها، واسطه‌‌های التهابی، نوروپپتیدها و هورمون‌ها تحریک می‌شوند. </a:t>
            </a:r>
          </a:p>
          <a:p>
            <a:pPr>
              <a:lnSpc>
                <a:spcPct val="150000"/>
              </a:lnSpc>
            </a:pPr>
            <a:r>
              <a:rPr lang="fa-IR" dirty="0"/>
              <a:t>از نظر عملکردی، </a:t>
            </a:r>
            <a:r>
              <a:rPr lang="en-US" dirty="0"/>
              <a:t>ILC </a:t>
            </a:r>
            <a:r>
              <a:rPr lang="fa-IR" dirty="0"/>
              <a:t>ها شبیه به زیرمجموعه‌های سلول‌های </a:t>
            </a:r>
            <a:r>
              <a:rPr lang="en-US" dirty="0"/>
              <a:t> T </a:t>
            </a:r>
            <a:r>
              <a:rPr lang="fa-IR" dirty="0"/>
              <a:t>کمکی هستند و با مشخصات سایتوکاین اجرایی مشابه مشخص می شوند. </a:t>
            </a:r>
          </a:p>
          <a:p>
            <a:pPr>
              <a:lnSpc>
                <a:spcPct val="150000"/>
              </a:lnSpc>
            </a:pPr>
            <a:r>
              <a:rPr lang="fa-IR" dirty="0"/>
              <a:t>آن‌ها همچنین به بسیاری از عوامل رونویسی ضروری که برای نگهداری و بقای سلول‌های </a:t>
            </a:r>
            <a:r>
              <a:rPr lang="en-US" dirty="0"/>
              <a:t> T </a:t>
            </a:r>
            <a:r>
              <a:rPr lang="fa-IR" dirty="0"/>
              <a:t>شناسایی شده‌اند، وابستگی دارند. </a:t>
            </a:r>
          </a:p>
          <a:p>
            <a:pPr>
              <a:lnSpc>
                <a:spcPct val="150000"/>
              </a:lnSpc>
            </a:pPr>
            <a:r>
              <a:rPr lang="fa-IR" dirty="0"/>
              <a:t>فاکتور اصلی تمایز خانواده </a:t>
            </a:r>
            <a:r>
              <a:rPr lang="en-US" dirty="0"/>
              <a:t>ILC </a:t>
            </a:r>
            <a:r>
              <a:rPr lang="fa-IR" dirty="0"/>
              <a:t> و سلول‌های </a:t>
            </a:r>
            <a:r>
              <a:rPr lang="en-US" dirty="0"/>
              <a:t>T، </a:t>
            </a:r>
            <a:r>
              <a:rPr lang="fa-IR" dirty="0"/>
              <a:t>فقدان گیرنده آنتی‌ژن اختصاصی سلول </a:t>
            </a:r>
            <a:r>
              <a:rPr lang="en-US" dirty="0"/>
              <a:t> T (TCR)</a:t>
            </a:r>
            <a:r>
              <a:rPr lang="fa-IR" dirty="0"/>
              <a:t> در </a:t>
            </a:r>
            <a:r>
              <a:rPr lang="en-US" dirty="0"/>
              <a:t>ILC </a:t>
            </a:r>
            <a:r>
              <a:rPr lang="fa-IR" dirty="0"/>
              <a:t>ها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019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43438" cy="3718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19" y="185944"/>
            <a:ext cx="11869225" cy="1325563"/>
          </a:xfrm>
          <a:solidFill>
            <a:schemeClr val="bg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fa-IR" sz="4000" b="1" dirty="0">
                <a:solidFill>
                  <a:srgbClr val="341278"/>
                </a:solidFill>
                <a:cs typeface="B Nazanin" panose="00000400000000000000" pitchFamily="2" charset="-78"/>
              </a:rPr>
              <a:t>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9108" y="1662441"/>
            <a:ext cx="7262159" cy="4299407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 زیرگرو‌های مختلفی از </a:t>
            </a:r>
            <a:r>
              <a:rPr lang="en-US" b="1" dirty="0">
                <a:solidFill>
                  <a:srgbClr val="FFFF00"/>
                </a:solidFill>
                <a:cs typeface="B Nazanin" panose="00000400000000000000" pitchFamily="2" charset="-78"/>
              </a:rPr>
              <a:t>ILC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 ها وجود دارند.که از یک پیش‌ساز مشترک لنفوییدی مشابه با سلول‌های </a:t>
            </a:r>
            <a:r>
              <a:rPr lang="en-US" b="1" dirty="0">
                <a:solidFill>
                  <a:srgbClr val="FFFF00"/>
                </a:solidFill>
                <a:cs typeface="B Nazanin" panose="00000400000000000000" pitchFamily="2" charset="-78"/>
              </a:rPr>
              <a:t>B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 و </a:t>
            </a:r>
            <a:r>
              <a:rPr lang="en-US" b="1" dirty="0">
                <a:solidFill>
                  <a:srgbClr val="FFFF00"/>
                </a:solidFill>
                <a:cs typeface="B Nazanin" panose="00000400000000000000" pitchFamily="2" charset="-78"/>
              </a:rPr>
              <a:t>T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 منشا می‌گیرند.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  در طول تکوین آن‌ها، نقاط انشعابی وجود دارد که به زیرگروه‌های مختلف تبدیل می‌شوند.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5</a:t>
            </a:fld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9" y="1662441"/>
            <a:ext cx="4293670" cy="42675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2719" y="5961848"/>
            <a:ext cx="42936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600" dirty="0"/>
              <a:t>2 Multipotent stem cells give rise to distinct B and T lineages.</a:t>
            </a: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186098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6" y="104503"/>
            <a:ext cx="11956868" cy="1227909"/>
          </a:xfrm>
        </p:spPr>
        <p:txBody>
          <a:bodyPr/>
          <a:lstStyle/>
          <a:p>
            <a:r>
              <a:rPr lang="fa-IR" dirty="0"/>
              <a:t>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6" y="1519310"/>
            <a:ext cx="11965576" cy="523418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a-IR" sz="3600" dirty="0"/>
              <a:t>این سلول‌ها در سیستم ایمنی نقش‌های متعددی دارند، از جمله: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arenR"/>
            </a:pPr>
            <a:r>
              <a:rPr lang="fa-IR" sz="3200" dirty="0"/>
              <a:t>حفظ پاسخ ایمنی مناسب به عوامل بیماری‌زا در سد‌های مخاطی 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arenR"/>
            </a:pPr>
            <a:r>
              <a:rPr lang="fa-IR" sz="3200" dirty="0"/>
              <a:t>تقویت ایمنی آداپتیو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arenR"/>
            </a:pPr>
            <a:r>
              <a:rPr lang="fa-IR" sz="3200" dirty="0"/>
              <a:t>تنظیم التهاب بافتی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19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endParaRPr lang="fa-IR" dirty="0"/>
          </a:p>
          <a:p>
            <a:r>
              <a:rPr lang="fa-IR" dirty="0"/>
              <a:t>همچنین </a:t>
            </a:r>
            <a:r>
              <a:rPr lang="en-US" dirty="0"/>
              <a:t>ILC </a:t>
            </a:r>
            <a:r>
              <a:rPr lang="fa-IR" dirty="0"/>
              <a:t>ها فراتر از ایمونولوژی کلاسیک در هومئوستاز متابولیک، بازسازی بافت و تعامل با سیستم عصبی نقش دارند.</a:t>
            </a:r>
          </a:p>
          <a:p>
            <a:pPr marL="0" indent="0">
              <a:buNone/>
            </a:pPr>
            <a:endParaRPr lang="fa-IR" dirty="0"/>
          </a:p>
          <a:p>
            <a:pPr algn="r"/>
            <a:r>
              <a:rPr lang="fa-IR" dirty="0"/>
              <a:t>اخیراً نقش </a:t>
            </a:r>
            <a:r>
              <a:rPr lang="en-US" dirty="0"/>
              <a:t>ILC </a:t>
            </a:r>
            <a:r>
              <a:rPr lang="fa-IR" dirty="0"/>
              <a:t>ها در چندین بیماری التهابی مثل التهاب آلرژیک راه هوایی </a:t>
            </a:r>
            <a:r>
              <a:rPr lang="en-US" dirty="0"/>
              <a:t>(AAI)</a:t>
            </a:r>
            <a:r>
              <a:rPr lang="fa-IR" dirty="0"/>
              <a:t>  و فیبروز روده مشخص شده است.</a:t>
            </a:r>
          </a:p>
          <a:p>
            <a:pPr marL="0" indent="0">
              <a:buNone/>
            </a:pPr>
            <a:endParaRPr lang="fa-IR" dirty="0"/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4506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104503"/>
            <a:ext cx="11965575" cy="1123408"/>
          </a:xfrm>
        </p:spPr>
        <p:txBody>
          <a:bodyPr/>
          <a:lstStyle/>
          <a:p>
            <a:r>
              <a:rPr lang="fa-IR" dirty="0"/>
              <a:t>انواع سلول‌های لنفوییدی تولید کننده سایتوکاین: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 5 زیرگروه اصلی </a:t>
            </a:r>
            <a:r>
              <a:rPr lang="en-US" dirty="0"/>
              <a:t>ILC </a:t>
            </a:r>
            <a:r>
              <a:rPr lang="fa-IR" dirty="0"/>
              <a:t> وجود دارد: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ILC 1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ILC 2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ILC 3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LTI</a:t>
            </a:r>
            <a:r>
              <a:rPr lang="fa-IR" dirty="0"/>
              <a:t> (سلول های القاء کننده بافت لنفاوی 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NK</a:t>
            </a:r>
            <a:r>
              <a:rPr lang="fa-IR" dirty="0"/>
              <a:t> (سلول های کشنده طبیعی)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8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0413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انواع سلول‌های لنفوییدی تولید کننده سایتوکاین: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568" y="1791935"/>
            <a:ext cx="5125452" cy="474697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C2302-2F6A-46BA-A493-7EF5E80C95D5}" type="slidenum">
              <a:rPr lang="fa-IR" smtClean="0"/>
              <a:t>9</a:t>
            </a:fld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3118438" y="6463113"/>
            <a:ext cx="216918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 Development of ILCs</a:t>
            </a:r>
            <a:endParaRPr lang="fa-IR" dirty="0"/>
          </a:p>
        </p:txBody>
      </p:sp>
      <p:sp>
        <p:nvSpPr>
          <p:cNvPr id="7" name="TextBox 6"/>
          <p:cNvSpPr txBox="1"/>
          <p:nvPr/>
        </p:nvSpPr>
        <p:spPr>
          <a:xfrm>
            <a:off x="6994359" y="2746020"/>
            <a:ext cx="4154905" cy="3416320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dirty="0"/>
              <a:t> </a:t>
            </a:r>
            <a:r>
              <a:rPr lang="en-US" sz="2400" b="1" dirty="0">
                <a:solidFill>
                  <a:srgbClr val="FFFF00"/>
                </a:solidFill>
              </a:rPr>
              <a:t>ILC1s، ILC2s </a:t>
            </a:r>
            <a:r>
              <a:rPr lang="fa-IR" sz="2400" b="1" dirty="0">
                <a:solidFill>
                  <a:srgbClr val="FFFF00"/>
                </a:solidFill>
              </a:rPr>
              <a:t> و  </a:t>
            </a:r>
            <a:r>
              <a:rPr lang="en-US" sz="2400" b="1" dirty="0">
                <a:solidFill>
                  <a:srgbClr val="FFFF00"/>
                </a:solidFill>
              </a:rPr>
              <a:t>ILC3s </a:t>
            </a:r>
            <a:r>
              <a:rPr lang="fa-IR" sz="2400" b="1" dirty="0">
                <a:solidFill>
                  <a:srgbClr val="FFFF00"/>
                </a:solidFill>
              </a:rPr>
              <a:t> به ترتیب از نظر عملکرد سلول‌های</a:t>
            </a:r>
            <a:r>
              <a:rPr lang="en-US" sz="2400" b="1" dirty="0">
                <a:solidFill>
                  <a:srgbClr val="FFFF00"/>
                </a:solidFill>
              </a:rPr>
              <a:t>Th1 CD4+ T، Th2 </a:t>
            </a:r>
            <a:r>
              <a:rPr lang="fa-IR" sz="2400" b="1" dirty="0">
                <a:solidFill>
                  <a:srgbClr val="FFFF00"/>
                </a:solidFill>
              </a:rPr>
              <a:t>و </a:t>
            </a:r>
            <a:r>
              <a:rPr lang="en-US" sz="2400" b="1" dirty="0">
                <a:solidFill>
                  <a:srgbClr val="FFFF00"/>
                </a:solidFill>
              </a:rPr>
              <a:t>Th17 </a:t>
            </a:r>
            <a:r>
              <a:rPr lang="fa-IR" sz="2400" b="1" dirty="0">
                <a:solidFill>
                  <a:srgbClr val="FFFF00"/>
                </a:solidFill>
              </a:rPr>
              <a:t> را منعکس می‌کنند، در حالی که سلول‌های کشنده طبیعی </a:t>
            </a:r>
            <a:r>
              <a:rPr lang="en-US" sz="2400" b="1" dirty="0">
                <a:solidFill>
                  <a:srgbClr val="FFFF00"/>
                </a:solidFill>
              </a:rPr>
              <a:t>(NK)</a:t>
            </a:r>
            <a:r>
              <a:rPr lang="fa-IR" sz="2400" b="1" dirty="0">
                <a:solidFill>
                  <a:srgbClr val="FFFF00"/>
                </a:solidFill>
              </a:rPr>
              <a:t> عملکردی شبیه سلول‌های </a:t>
            </a:r>
            <a:r>
              <a:rPr lang="en-US" sz="2400" b="1" dirty="0">
                <a:solidFill>
                  <a:srgbClr val="FFFF00"/>
                </a:solidFill>
              </a:rPr>
              <a:t> T </a:t>
            </a:r>
            <a:r>
              <a:rPr lang="fa-IR" sz="2400" b="1" dirty="0">
                <a:solidFill>
                  <a:srgbClr val="FFFF00"/>
                </a:solidFill>
              </a:rPr>
              <a:t>سیتوتوکسیک </a:t>
            </a:r>
            <a:r>
              <a:rPr lang="en-US" sz="2400" b="1" dirty="0">
                <a:solidFill>
                  <a:srgbClr val="FFFF00"/>
                </a:solidFill>
              </a:rPr>
              <a:t>CD8</a:t>
            </a:r>
            <a:r>
              <a:rPr lang="en-US" sz="2400" b="1" baseline="30000" dirty="0">
                <a:solidFill>
                  <a:srgbClr val="FFFF00"/>
                </a:solidFill>
              </a:rPr>
              <a:t>+</a:t>
            </a:r>
            <a:r>
              <a:rPr lang="en-US" sz="2400" b="1" dirty="0">
                <a:solidFill>
                  <a:srgbClr val="FFFF00"/>
                </a:solidFill>
              </a:rPr>
              <a:t>  </a:t>
            </a:r>
            <a:r>
              <a:rPr lang="fa-IR" sz="2400" b="1" dirty="0">
                <a:solidFill>
                  <a:srgbClr val="FFFF00"/>
                </a:solidFill>
              </a:rPr>
              <a:t> دارند.</a:t>
            </a:r>
          </a:p>
        </p:txBody>
      </p:sp>
    </p:spTree>
    <p:extLst>
      <p:ext uri="{BB962C8B-B14F-4D97-AF65-F5344CB8AC3E}">
        <p14:creationId xmlns:p14="http://schemas.microsoft.com/office/powerpoint/2010/main" val="147655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</TotalTime>
  <Words>1279</Words>
  <Application>Microsoft Office PowerPoint</Application>
  <PresentationFormat>Widescreen</PresentationFormat>
  <Paragraphs>111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110_Besmellah_1(MRT)</vt:lpstr>
      <vt:lpstr>Arial</vt:lpstr>
      <vt:lpstr>Calibri</vt:lpstr>
      <vt:lpstr>Calibri Light</vt:lpstr>
      <vt:lpstr>Wingdings</vt:lpstr>
      <vt:lpstr>Office Theme</vt:lpstr>
      <vt:lpstr>بسم‌الله الرحمن الرحیم</vt:lpstr>
      <vt:lpstr>لنفوسیت‌های ایمنی ذاتی Innate Lymphoid Cells</vt:lpstr>
      <vt:lpstr>اهداف</vt:lpstr>
      <vt:lpstr>سلول‌های لنفوییدی تولید کننده سایتوکاین:</vt:lpstr>
      <vt:lpstr>سلول‌های لنفوییدی تولید کننده سایتوکاین:</vt:lpstr>
      <vt:lpstr>سلول‌های لنفوییدی تولید کننده سایتوکاین:</vt:lpstr>
      <vt:lpstr>سلول‌های لنفوییدی تولید کننده سایتوکاین:</vt:lpstr>
      <vt:lpstr>انواع سلول‌های لنفوییدی تولید کننده سایتوکاین:</vt:lpstr>
      <vt:lpstr>انواع سلول‌های لنفوییدی تولید کننده سایتوکاین:</vt:lpstr>
      <vt:lpstr>انواع سلول‌های لنفوییدی تولید کننده سایتوکاین:</vt:lpstr>
      <vt:lpstr>انواع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عملکرد‌های سلول‌های لنفوییدی تولید کننده سایتوکاین:</vt:lpstr>
      <vt:lpstr>تعامل ILC ها با سیستم عصبی:</vt:lpstr>
      <vt:lpstr>تعامل ILC ها با سیستم عصبی:</vt:lpstr>
      <vt:lpstr>خلاصه:</vt:lpstr>
      <vt:lpstr>منابع: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لنفوسیت‌های ایمنی ذاتی Innate Lymphoid Cells</dc:title>
  <dc:creator>Iran</dc:creator>
  <cp:lastModifiedBy>Iran</cp:lastModifiedBy>
  <cp:revision>80</cp:revision>
  <dcterms:created xsi:type="dcterms:W3CDTF">2023-11-05T16:57:19Z</dcterms:created>
  <dcterms:modified xsi:type="dcterms:W3CDTF">2023-11-13T07:08:12Z</dcterms:modified>
</cp:coreProperties>
</file>